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93" r:id="rId3"/>
    <p:sldId id="298" r:id="rId4"/>
    <p:sldId id="268" r:id="rId5"/>
    <p:sldId id="269" r:id="rId6"/>
    <p:sldId id="287" r:id="rId7"/>
    <p:sldId id="277" r:id="rId8"/>
    <p:sldId id="300" r:id="rId9"/>
    <p:sldId id="299" r:id="rId10"/>
    <p:sldId id="301" r:id="rId11"/>
    <p:sldId id="272" r:id="rId12"/>
    <p:sldId id="279" r:id="rId13"/>
    <p:sldId id="278" r:id="rId14"/>
    <p:sldId id="276" r:id="rId15"/>
    <p:sldId id="275" r:id="rId16"/>
    <p:sldId id="291" r:id="rId17"/>
    <p:sldId id="274" r:id="rId18"/>
    <p:sldId id="273" r:id="rId19"/>
    <p:sldId id="288" r:id="rId20"/>
    <p:sldId id="289" r:id="rId21"/>
    <p:sldId id="280" r:id="rId22"/>
    <p:sldId id="285" r:id="rId23"/>
    <p:sldId id="281" r:id="rId24"/>
    <p:sldId id="290" r:id="rId25"/>
    <p:sldId id="284" r:id="rId26"/>
    <p:sldId id="286" r:id="rId27"/>
    <p:sldId id="283" r:id="rId28"/>
    <p:sldId id="292" r:id="rId29"/>
    <p:sldId id="294" r:id="rId30"/>
    <p:sldId id="295" r:id="rId31"/>
    <p:sldId id="296" r:id="rId32"/>
    <p:sldId id="29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3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697D3-DFD7-4AD9-8F0B-993A548E0699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74121-2D4B-4CB0-907C-8CCA93BC9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74121-2D4B-4CB0-907C-8CCA93BC9B1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74121-2D4B-4CB0-907C-8CCA93BC9B1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74121-2D4B-4CB0-907C-8CCA93BC9B1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13D67-37E5-4049-853A-E6466AD11202}" type="datetimeFigureOut">
              <a:rPr lang="ru-RU" smtClean="0"/>
              <a:pPr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FD0A3-936C-40D5-8CB5-4D29516A65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1928794" cy="571480"/>
          </a:xfrm>
          <a:prstGeom prst="rect">
            <a:avLst/>
          </a:prstGeom>
          <a:solidFill>
            <a:srgbClr val="E9EAB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ЛЕКЦИЯ №02-ЗР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3291" y="4425244"/>
            <a:ext cx="8858280" cy="20717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ЛИТЕРАТУРА</a:t>
            </a:r>
            <a:r>
              <a:rPr lang="en-US" b="1" i="1" dirty="0" smtClean="0">
                <a:solidFill>
                  <a:srgbClr val="002060"/>
                </a:solidFill>
              </a:rPr>
              <a:t>:</a:t>
            </a:r>
            <a:endParaRPr lang="ru-RU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1. Афанасьев, А.А. Технология строительных процессов: </a:t>
            </a:r>
            <a:r>
              <a:rPr lang="ru-RU" b="1" i="1" dirty="0" err="1" smtClean="0">
                <a:solidFill>
                  <a:srgbClr val="002060"/>
                </a:solidFill>
              </a:rPr>
              <a:t>Учеб.для</a:t>
            </a:r>
            <a:r>
              <a:rPr lang="ru-RU" b="1" i="1" dirty="0" smtClean="0">
                <a:solidFill>
                  <a:srgbClr val="002060"/>
                </a:solidFill>
              </a:rPr>
              <a:t> вузов по спец. «</a:t>
            </a:r>
            <a:r>
              <a:rPr lang="ru-RU" b="1" i="1" dirty="0" err="1" smtClean="0">
                <a:solidFill>
                  <a:srgbClr val="002060"/>
                </a:solidFill>
              </a:rPr>
              <a:t>Пром</a:t>
            </a:r>
            <a:r>
              <a:rPr lang="ru-RU" b="1" i="1" dirty="0" smtClean="0">
                <a:solidFill>
                  <a:srgbClr val="002060"/>
                </a:solidFill>
              </a:rPr>
              <a:t>. и </a:t>
            </a:r>
            <a:r>
              <a:rPr lang="ru-RU" b="1" i="1" dirty="0" err="1" smtClean="0">
                <a:solidFill>
                  <a:srgbClr val="002060"/>
                </a:solidFill>
              </a:rPr>
              <a:t>гражд</a:t>
            </a:r>
            <a:r>
              <a:rPr lang="ru-RU" b="1" i="1" dirty="0" smtClean="0">
                <a:solidFill>
                  <a:srgbClr val="002060"/>
                </a:solidFill>
              </a:rPr>
              <a:t>. </a:t>
            </a:r>
            <a:r>
              <a:rPr lang="ru-RU" b="1" i="1" dirty="0" err="1" smtClean="0">
                <a:solidFill>
                  <a:srgbClr val="002060"/>
                </a:solidFill>
              </a:rPr>
              <a:t>стр-во</a:t>
            </a:r>
            <a:r>
              <a:rPr lang="ru-RU" b="1" i="1" dirty="0" smtClean="0">
                <a:solidFill>
                  <a:srgbClr val="002060"/>
                </a:solidFill>
              </a:rPr>
              <a:t>» / Под ред. Н.Н.Данилова и О.М.Терентьева. -  </a:t>
            </a:r>
            <a:r>
              <a:rPr lang="ru-RU" b="1" dirty="0" smtClean="0">
                <a:solidFill>
                  <a:srgbClr val="002060"/>
                </a:solidFill>
              </a:rPr>
              <a:t>М., </a:t>
            </a:r>
            <a:r>
              <a:rPr lang="ru-RU" b="1" dirty="0" err="1" smtClean="0">
                <a:solidFill>
                  <a:srgbClr val="002060"/>
                </a:solidFill>
              </a:rPr>
              <a:t>Высш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шк</a:t>
            </a:r>
            <a:r>
              <a:rPr lang="ru-RU" b="1" dirty="0" smtClean="0">
                <a:solidFill>
                  <a:srgbClr val="002060"/>
                </a:solidFill>
              </a:rPr>
              <a:t>., 1997.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2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Теличенко</a:t>
            </a:r>
            <a:r>
              <a:rPr lang="ru-RU" b="1" dirty="0" smtClean="0">
                <a:solidFill>
                  <a:srgbClr val="002060"/>
                </a:solidFill>
              </a:rPr>
              <a:t>, В.И. Технология строительных процессов: В 2 ч. </a:t>
            </a:r>
            <a:r>
              <a:rPr lang="ru-RU" b="1" i="1" dirty="0" smtClean="0">
                <a:solidFill>
                  <a:srgbClr val="002060"/>
                </a:solidFill>
              </a:rPr>
              <a:t>Учеб. для строит. вузов</a:t>
            </a:r>
            <a:r>
              <a:rPr lang="ru-RU" b="1" dirty="0" smtClean="0">
                <a:solidFill>
                  <a:srgbClr val="002060"/>
                </a:solidFill>
              </a:rPr>
              <a:t> / </a:t>
            </a:r>
            <a:r>
              <a:rPr lang="ru-RU" b="1" i="1" dirty="0" err="1" smtClean="0">
                <a:solidFill>
                  <a:srgbClr val="002060"/>
                </a:solidFill>
              </a:rPr>
              <a:t>В.И.Теличенко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А.А.Лапидус</a:t>
            </a:r>
            <a:r>
              <a:rPr lang="ru-RU" b="1" i="1" dirty="0" smtClean="0">
                <a:solidFill>
                  <a:srgbClr val="002060"/>
                </a:solidFill>
              </a:rPr>
              <a:t>, О.М.Терентьев  – </a:t>
            </a:r>
            <a:r>
              <a:rPr lang="ru-RU" b="1" dirty="0" smtClean="0">
                <a:solidFill>
                  <a:srgbClr val="002060"/>
                </a:solidFill>
              </a:rPr>
              <a:t>М.: </a:t>
            </a:r>
            <a:r>
              <a:rPr lang="ru-RU" b="1" dirty="0" err="1" smtClean="0">
                <a:solidFill>
                  <a:srgbClr val="002060"/>
                </a:solidFill>
              </a:rPr>
              <a:t>Высш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шк</a:t>
            </a:r>
            <a:r>
              <a:rPr lang="ru-RU" b="1" dirty="0" smtClean="0">
                <a:solidFill>
                  <a:srgbClr val="002060"/>
                </a:solidFill>
              </a:rPr>
              <a:t>., 2002.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	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14480" y="1000108"/>
            <a:ext cx="5286412" cy="121444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РАЗРАБОТКА ГРУНТА ЗЕМЛЕРОЙНЫМИ МАШИНАМИ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43042" y="2714620"/>
            <a:ext cx="5572164" cy="1428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Читать совместно с лекциями 1-го уровня: 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ЛЕКЦИЯ №05 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РАЗРАБОТКА ГРУНТА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ЗЕМЛЕРОЙНО-ТРАНСПОРТНЫМИ МАШИНАМИ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97097"/>
            <a:ext cx="8712968" cy="41224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57847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ГРУНТА ЭКСКАВАТОРАМИ ДРАГЛАЙН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37335" r="50648"/>
          <a:stretch/>
        </p:blipFill>
        <p:spPr>
          <a:xfrm>
            <a:off x="3419872" y="4619565"/>
            <a:ext cx="2520280" cy="22048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50648" b="63214"/>
          <a:stretch/>
        </p:blipFill>
        <p:spPr>
          <a:xfrm>
            <a:off x="71701" y="4619565"/>
            <a:ext cx="3097595" cy="22048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6402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Ковш драглайна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рис.1,г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навешивают на канатах на удлиненную стрелу кранового типа. Ковш забрасывают в выемку на расстояние, несколько превышающее длину стрелы, его заполняют грунтом путем подтягивания по поверхности к стрела. Затем ковш поднимают в горизонтальное положение к стреле и поворотом машины переводят на место разгрузки. Опорожняется ковш при ослаблении тягового каната. Драглайном можно разрабатывать грунт, не только сильно насыщенный влагой, но и находящийся под слоем  воды.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Грейфер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рис.1.д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представляет собой ковш с двумя или более лопастями и канатным приводом, принудительно смыкающим эти лопасти. Грейфер навешивают на такую же стрелу, что и драглайн. С помощью грейфера можно разрабатывать выемки с вертикальными стенками. При повороте стрелы ковш перемещается к месту разгрузки и опорожняется при принудительном раскрытии лопастей. Грейфер погружается в грунт только за счет собственной массы ковша. Грейфер применяют обычно для разработки грунтов малой плотности (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и находящихся под водой. Более плотные грунты предварительно необходимо рыхлить.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Производительность одноковшового экскаватора снижается по мере увеличения плотности грунта. Кроме того, она зависит от способа разработки грунта (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работе «на вымет» производительность повышается, при погрузке на транспортные средства - снижается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), вместимости ковша и конструктивного решения кромки ковша.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Экскаваторы с ковшами малой вместимости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0,5 м</a:t>
            </a:r>
            <a:r>
              <a:rPr lang="ru-RU" sz="1600" b="1" i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обслуживает один машинист; их применяют только для разработки грунтов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групп. Более мощные экскаваторы обслуживают машинист и его помощник. Они могут разрабатывать (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кроме грейфера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грунты всех шести групп (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наиболее плотные — после предварительного рыхления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Производительность экскаватора можно повысить, уменьшив угол поворота стрелы и увеличив вместимость ковша. Для этого необходимо максимально заполнять ковш грунтом (с «шапкой»), а также совмещать процессы резания грунта с поворотом стрелы и др.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Разработанный одноковшовыми экскаваторами грунт перевозят самосвалы, тракторы с прицепами, железнодорожные составы, гидравлический транспорт, реже - ленточные конвейеры.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/>
          <p:cNvSpPr/>
          <p:nvPr/>
        </p:nvSpPr>
        <p:spPr>
          <a:xfrm>
            <a:off x="0" y="1"/>
            <a:ext cx="9144000" cy="787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 транспортировании грунта ленточными конвейерами загрузочное звено конвейера устанавливают параллельно оси проходки экскаватора, а погрузочный ковш-питатель перемещают вдоль загрузочного звена по мере продвижения экскаватора. При перемещении экскаватора на следующую ходку загрузочное звено отрихтовывают в новое положение. При погрузке в железнодорожные составы рельсовый путь следует укладывать параллельно оси  проходки экскаватора.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График движения землевозных составов должен быть сделан таким образом, чтобы перерывы между отправлением загруженного состава и подачей порожнего были минимальными и состав передвигался по мере загрузки вагонов.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Обычно в автосамосвал входит 3—6 ковшей грунта. Допустимый недогруз не должен превышать 10%, перегруз — 5%.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Массу грунта, погружаемого за один цикл работы экскаватора определяют по формуле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— геометрическая вместимость ковша, м</a:t>
            </a:r>
            <a:r>
              <a:rPr lang="ru-RU" sz="1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— плотность грунта, т/м</a:t>
            </a:r>
            <a:r>
              <a:rPr lang="ru-RU" sz="1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коэффициент разрыхления;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— коэффициент использования вместимости ковша (отношение объема грунта в плотном состоянии, разрабатываемого за один цикл, к геометрической вместимости ковша).</a:t>
            </a:r>
          </a:p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Число автомобилей или автопоездов, необходимых для обеспечения бесперебойной работы экскаватора, рассчитывают по формуле: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у.н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продолжительность                                                                                    соответственно установки машины под нагрузку, нагрузка машины экскаватором, пробега машины в оба конца при заданном расстоянии, мин; при </a:t>
            </a:r>
            <a:r>
              <a:rPr lang="en-US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км, и средней скорости движения 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км/ч;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— продолжительности соответственно установки машины под разгрузку, разгрузка машины, технологических перерывов, возникающих во время рейса  (маневры, пропуск встречного транспорта на разъезде, ожидание), мин.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Продолжительность нагрузки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b="1" i="1" baseline="-25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автосамосвала колеблется в широких пределах в зависимости от числа ковшей, погружаемых в</a:t>
            </a:r>
            <a:r>
              <a:rPr lang="ru-RU" sz="16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кузов, рода грунта, среднего угла поворота машины при погрузке и типа  экскаватора:                              где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i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— число ковшей грунта, погружаемого в кузов;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продолжительность одного цикла экскавации,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мин:                      где 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— число циклов экскаватора в 1 мин   при работе с погрузкой в транспортные средства.</a:t>
            </a:r>
          </a:p>
          <a:p>
            <a:pPr algn="just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8" name="Рисунок 3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500307"/>
            <a:ext cx="150019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3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714752"/>
            <a:ext cx="35719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5929330"/>
            <a:ext cx="1285884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Рисунок 4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6143644"/>
            <a:ext cx="1071570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Рабочее место экскаватора (т. е. место, где он разрабатывает грунт) называется забоем.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Геометрические размеры и форма забоя зависят от оборудования экскаватора и его параметров, размеров выемки, видов транспорта и принятой схемы разработки грунта.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Применение рациональных приемов работы в правильно выбранном забое обеспечивает максимальную эффективность применяемого оборудования и высокую производительность при минимальной себестоимости землеройных работ.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технических характеристиках экскаваторов любой марки приведены, как правило, максимальные показатели их: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радиусы резания, выгрузки, высота выгрузки и др.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Работа на максимальных для данной машины параметрах приводит к ее быстрому износу и, как следствие, к снижению ее производительности.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Поэтому для производства земляных работ следует принимать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оптимальные рабочие параметры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составляющие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максимальных паспортных данных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мах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а именно: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Оптимальная высота (глубина) забоя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должна быть достаточной</a:t>
            </a:r>
            <a:r>
              <a:rPr lang="ru-RU" sz="16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для заполнения ковша экскаватора за одно черпание, она должна быть равна вертикальному расстоянию от горизонта стоянки экскаватора до уровня напорного вала, умноженному на коэффициент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— высота напорного вала над уровнем стоянки м.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высота забоя относительно мала (например, при разработке планировочной выемки), целесообразно использовать экскаватор вместе с бульдозером. </a:t>
            </a:r>
          </a:p>
          <a:p>
            <a:pPr algn="just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Последний разрабатывает грунт и перемещает его к рабочему месту экскаватора. Здесь бульдозер окучивает грунт, обеспечивая при этом достаточную высоту забоя, что позволяет эффективно использовать экскаватор.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Экскаватор и транспортные средства должны быть расположены таким образом, чтобы средний угол поворота экскаватора от места заполнения ковша до места его выгрузки был минимальным, так как на поворот стрелы расходуется до 70% рабочего времени цикла экскаватора.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1852" y="2714620"/>
            <a:ext cx="1442148" cy="322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3429000"/>
            <a:ext cx="114300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/>
          <p:cNvSpPr/>
          <p:nvPr/>
        </p:nvSpPr>
        <p:spPr>
          <a:xfrm rot="10800000">
            <a:off x="3953226" y="6481937"/>
            <a:ext cx="285752" cy="214314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ОСНОВНЫЕ СХЕМЫ РАЗРАБОТКИ ГРУНТА ЗЕМЛЕРОЙНЫМИ МАШИНАМИ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Для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прямой лопаты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различают </a:t>
            </a:r>
            <a:r>
              <a:rPr lang="ru-RU" sz="1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лобовой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боковой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забои.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лобовом забое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Рис.2.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экскаватор разрабатывает грунт впереди себя и отгружает его на транспортные средства, которые подают к экскаватору по дну  забоя.  В этом случае автомобили подходят задним ходом попеременно то с одной, то с другой стороны забоя. Соответственно и грунт разрабатывается то с одной, то с другой стороны от оси проходки, при этом угол поворота достигает 140° и более, что снижает производительность экскаватора. </a:t>
            </a:r>
            <a:r>
              <a:rPr lang="ru-RU" sz="1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Лобовой забой применяют в  редких случаях (при разработке   экскаватором пионерной траншеи, въездного пандуса и др.).</a:t>
            </a:r>
          </a:p>
          <a:p>
            <a:pPr marL="3862800" lvl="7"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В боковом забое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экскаватор разрабатывает грунт по одну сторону от оси движения и грузит его на транспортные средства, подаваемые по другую сторону от оси проходки. При этом обеспечиваются благоприятные условия для движения транспорта, а средний угол поворота составляет 70° - 90°. Поэтому после пионерной проходки весь оставшийся в выемке грунт разрабатывают способом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продольного бокового забоя 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(Ри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.3.).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35743" y="4188169"/>
            <a:ext cx="52412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Рис.2.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Схемы проходок экскаватора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прямой лопатой и подачи транспорта: 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- при проходке пионерной траншеи и последующих боковых проходках:</a:t>
            </a:r>
          </a:p>
          <a:p>
            <a:pPr algn="just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О.Э.1, О.Э.2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стоянки экскаватора; </a:t>
            </a:r>
          </a:p>
          <a:p>
            <a:pPr algn="just"/>
            <a:r>
              <a:rPr lang="en-US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.Т.1, </a:t>
            </a:r>
            <a:r>
              <a:rPr lang="en-US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.2 —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стоянки транспорта; </a:t>
            </a:r>
          </a:p>
          <a:p>
            <a:pPr algn="just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1-3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последовательность разработки грунта; </a:t>
            </a:r>
          </a:p>
          <a:p>
            <a:pPr algn="just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стоянка экскаватора;      - стоянка автомобиля</a:t>
            </a:r>
          </a:p>
          <a:p>
            <a:pPr algn="just"/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Documents and Settings\AGoltsev\Рабочий стол\Без имени-1копиро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0241"/>
            <a:ext cx="3917244" cy="485776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Равнобедренный треугольник 9"/>
          <p:cNvSpPr/>
          <p:nvPr/>
        </p:nvSpPr>
        <p:spPr>
          <a:xfrm rot="10800000">
            <a:off x="6429388" y="6500834"/>
            <a:ext cx="214314" cy="214314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4026429" y="6509984"/>
            <a:ext cx="128582" cy="128582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4128" y="5855404"/>
            <a:ext cx="64294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Нв+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0.5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внобедренный треугольник 7"/>
          <p:cNvSpPr/>
          <p:nvPr/>
        </p:nvSpPr>
        <p:spPr>
          <a:xfrm rot="10800000">
            <a:off x="4453991" y="6451226"/>
            <a:ext cx="234777" cy="206730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29124" cy="53578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5357827"/>
            <a:ext cx="4426118" cy="1569660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Рис.3. 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Схема   определения   боковой проходки  экскаватора прямая лопата: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1,2 - стоянки экскаватора.</a:t>
            </a:r>
          </a:p>
          <a:p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 –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длина рабочей передвижки экскаватора</a:t>
            </a:r>
          </a:p>
          <a:p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0"/>
            <a:ext cx="4714876" cy="53578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429124" y="5349895"/>
            <a:ext cx="4714876" cy="1508105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Рис.2. б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Схемы проходок экскаватора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прямой лопатой и подачи транспорта при поперечных проходках: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Ромб 5"/>
          <p:cNvSpPr/>
          <p:nvPr/>
        </p:nvSpPr>
        <p:spPr>
          <a:xfrm>
            <a:off x="4500562" y="6500834"/>
            <a:ext cx="128582" cy="128582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10800000">
            <a:off x="6715140" y="6429396"/>
            <a:ext cx="214314" cy="21431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00562" y="6357958"/>
            <a:ext cx="44291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стоянка экскаватора;     стоянка автомобиля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Documents and Settings\AGoltsev\Рабочий стол\Без имени-7копиро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286124"/>
            <a:ext cx="3571868" cy="357187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571868" y="3286124"/>
            <a:ext cx="2714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 работы экскаватора при разработке взорванных скальных грунтов: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обрушающаяся часть грунта; 2 – грунт, разрабатываемый в нижней части откоса;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– основной грунт.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1" name="Picture 3" descr="C:\Documents and Settings\AGoltsev\Рабочий стол\Без имени-8копирован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43438" cy="27146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pic>
        <p:nvPicPr>
          <p:cNvPr id="37892" name="Picture 4" descr="C:\Documents and Settings\AGoltsev\Рабочий стол\Без имени-9копирова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"/>
            <a:ext cx="4500563" cy="27146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572000" y="2714620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 производства вскрышных работ тремя продольными проходками  (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714620"/>
            <a:ext cx="4357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Схемы   работ   по   возведению     насыпей    экскаваторами драглайн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01090" y="1857364"/>
            <a:ext cx="357190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29586" y="1000108"/>
            <a:ext cx="285752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00958" y="357166"/>
            <a:ext cx="214314" cy="14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3" name="Picture 5" descr="C:\Documents and Settings\AGoltsev\Рабочий стол\Без имени-10копировани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3" y="3421423"/>
            <a:ext cx="2928927" cy="343657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3571868" y="5534561"/>
            <a:ext cx="32861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 совместной работы экскаватора и бульдозера</a:t>
            </a:r>
          </a:p>
          <a:p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экскаватор; 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– автомобиль-самосвал;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– бульдозер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57818" y="0"/>
            <a:ext cx="3786182" cy="1569660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Рис.4. Схема разработки котлована  большой глубины последовательными проходками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(I–V)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экскаватора с прямой лопатой:</a:t>
            </a:r>
            <a:endParaRPr lang="en-US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-5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последовательность разработки грунта.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Goltsev\Рабочий стол\Без имени-1копиро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5357818" cy="157161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929190" y="214290"/>
            <a:ext cx="28575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285728"/>
            <a:ext cx="28575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85728"/>
            <a:ext cx="28575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285728"/>
            <a:ext cx="28575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43042" y="285728"/>
            <a:ext cx="28575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728" y="214290"/>
            <a:ext cx="142876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1571612"/>
            <a:ext cx="91440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     Максимальная ширина разработки </a:t>
            </a:r>
            <a:r>
              <a:rPr lang="ru-RU" sz="1600" b="1" i="1" dirty="0" smtClean="0">
                <a:solidFill>
                  <a:srgbClr val="0070C0"/>
                </a:solidFill>
              </a:rPr>
              <a:t>В</a:t>
            </a:r>
            <a:r>
              <a:rPr lang="ru-RU" sz="1600" b="1" i="1" dirty="0" smtClean="0"/>
              <a:t> </a:t>
            </a:r>
            <a:r>
              <a:rPr lang="ru-RU" sz="1600" b="1" dirty="0" smtClean="0"/>
              <a:t>(по одну сторону от оси проходки) определяется катетом прямоугольного треугольника, гипотенузой которого является выбранный радиус резания, а вторым катетом — перемещение экскаватора между последующими стоянками </a:t>
            </a:r>
            <a:r>
              <a:rPr lang="en-US" sz="1600" b="1" i="1" dirty="0" smtClean="0">
                <a:solidFill>
                  <a:srgbClr val="0070C0"/>
                </a:solidFill>
              </a:rPr>
              <a:t>l.</a:t>
            </a:r>
            <a:r>
              <a:rPr lang="ru-RU" sz="1600" b="1" i="1" dirty="0" smtClean="0"/>
              <a:t> </a:t>
            </a:r>
          </a:p>
          <a:p>
            <a:pPr algn="just"/>
            <a:r>
              <a:rPr lang="ru-RU" sz="1600" b="1" i="1" dirty="0" smtClean="0"/>
              <a:t>     </a:t>
            </a:r>
            <a:r>
              <a:rPr lang="ru-RU" sz="1600" b="1" dirty="0" smtClean="0"/>
              <a:t>Эта величина равняется разности между максимальным и минимальным радиусами резания. Исходя из этого принимают:</a:t>
            </a:r>
          </a:p>
          <a:p>
            <a:pPr algn="just"/>
            <a:r>
              <a:rPr lang="ru-RU" sz="1600" b="1" dirty="0" smtClean="0"/>
              <a:t>     Средний уголок поворота машины определяется между направлением стрелы при прохождении ее через центр тяжести объема грунта, разрабатываемого с одной стороны (</a:t>
            </a:r>
            <a:r>
              <a:rPr lang="ru-RU" sz="1600" b="1" dirty="0" smtClean="0">
                <a:solidFill>
                  <a:srgbClr val="0070C0"/>
                </a:solidFill>
              </a:rPr>
              <a:t>точка 0</a:t>
            </a:r>
            <a:r>
              <a:rPr lang="ru-RU" sz="1600" b="1" dirty="0" smtClean="0"/>
              <a:t>), и положением стрелы   в момент выгрузки ковша.</a:t>
            </a:r>
          </a:p>
          <a:p>
            <a:pPr algn="just"/>
            <a:r>
              <a:rPr lang="ru-RU" sz="1600" b="1" dirty="0" smtClean="0"/>
              <a:t>     Для лобовой проходки целесообразно принимать ширину разработки </a:t>
            </a:r>
            <a:r>
              <a:rPr lang="ru-RU" sz="1600" b="1" dirty="0" smtClean="0">
                <a:solidFill>
                  <a:srgbClr val="0070C0"/>
                </a:solidFill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</a:rPr>
              <a:t>B</a:t>
            </a:r>
            <a:r>
              <a:rPr lang="ru-RU" sz="1600" b="1" i="1" baseline="-25000" dirty="0" smtClean="0"/>
              <a:t>,</a:t>
            </a:r>
            <a:r>
              <a:rPr lang="en-US" sz="1600" b="1" i="1" dirty="0" smtClean="0"/>
              <a:t> </a:t>
            </a:r>
            <a:r>
              <a:rPr lang="ru-RU" sz="1600" b="1" dirty="0" smtClean="0"/>
              <a:t>так как при этом средний угол поворота оказывается наименьшим.</a:t>
            </a:r>
          </a:p>
          <a:p>
            <a:pPr algn="just"/>
            <a:r>
              <a:rPr lang="ru-RU" sz="1600" b="1" dirty="0" smtClean="0"/>
              <a:t>     Некоторые виды выемок (например, планировочные) можно разрабатывать боковым забоем с движением транспорта на одном уровне с экскаватором. </a:t>
            </a:r>
          </a:p>
          <a:p>
            <a:pPr algn="just"/>
            <a:r>
              <a:rPr lang="ru-RU" sz="1600" b="1" dirty="0" smtClean="0"/>
              <a:t>     Иногда для перехода к разработке с боковым забоем необходимо вначале отрывать так называемую пионерную траншею, которую экскаватор начинает разрабатывать, опустившись на дно забоя по пандусу (</a:t>
            </a:r>
            <a:r>
              <a:rPr lang="ru-RU" sz="1600" b="1" dirty="0" smtClean="0">
                <a:solidFill>
                  <a:srgbClr val="FF0000"/>
                </a:solidFill>
              </a:rPr>
              <a:t>рис.2,</a:t>
            </a:r>
            <a:r>
              <a:rPr lang="ru-RU" sz="1600" b="1" i="1" dirty="0" smtClean="0">
                <a:solidFill>
                  <a:srgbClr val="FF0000"/>
                </a:solidFill>
              </a:rPr>
              <a:t>а</a:t>
            </a:r>
            <a:r>
              <a:rPr lang="ru-RU" sz="1600" b="1" i="1" dirty="0" smtClean="0"/>
              <a:t>).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     Если высота выгрузки экскаватора больше или равна сумме глубины выемки, высоты борта автосамосвала или другой транспортной единицы и при этом добавляется </a:t>
            </a:r>
            <a:r>
              <a:rPr lang="ru-RU" sz="1600" b="1" dirty="0" smtClean="0">
                <a:solidFill>
                  <a:srgbClr val="0070C0"/>
                </a:solidFill>
              </a:rPr>
              <a:t>0,5 м </a:t>
            </a:r>
            <a:r>
              <a:rPr lang="ru-RU" sz="1600" b="1" dirty="0" smtClean="0"/>
              <a:t>(</a:t>
            </a:r>
            <a:r>
              <a:rPr lang="ru-RU" sz="1600" b="1" dirty="0" smtClean="0">
                <a:solidFill>
                  <a:srgbClr val="C00000"/>
                </a:solidFill>
              </a:rPr>
              <a:t>на «шапку» над бортом</a:t>
            </a:r>
            <a:r>
              <a:rPr lang="ru-RU" sz="1600" b="1" dirty="0" smtClean="0"/>
              <a:t>), пионерную траншею разрабатывают боковым забоем при движении транспорта по дневной поверхности на расстоянии не менее 1  м от края выемки.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При этом ширина проходки будет равна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В+С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см. рис.2, 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), где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—ширина части проходки, обращенной в сторону подачи транспорта. </a:t>
            </a:r>
          </a:p>
          <a:p>
            <a:endParaRPr lang="ru-RU" dirty="0"/>
          </a:p>
        </p:txBody>
      </p:sp>
      <p:pic>
        <p:nvPicPr>
          <p:cNvPr id="16" name="Рисунок 1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2571743"/>
            <a:ext cx="1225210" cy="28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При определении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следует исходить из минимально необходимой величины для обеспечения беспрепятственного разворота хвостовой части машины </a:t>
            </a:r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х.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Это требование является обязательным, так как радиус выгрузки, соответствующий принятой высоте выгрузки, должен быть больше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Размер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определяется при проектировании в зависимости от вида грунта и применяемого транспорта.  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При значительных в плане размерах выемки целесообразно разрабатывать ее поперечными проходками вдоль  меньшей   стороны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рис.2,б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 Такой способ разработки обеспечивает минимальную длину пионерной траншеи и позволяет организовать наиболее производительное кольцевое движение транспорта.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Выемки, глубина которых   превосходит  максимальную  высоту забоя для данного типа экскаватора, разрабатывают в   несколько ярусов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рис.4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).При этом нижний ярус разрабатывают аналогично верхнему, а автомобиль подают к экскаватору так, чтобы ковш наводился на кузов сзади. Трасса автомобиля при этом параллельна  оси проходки экскаватора, но направлена в противоположную сторону. Основные схемы работы экскаватора прямая лопата на (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Рис.5.1 и 5.2)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обратной лопаты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также применяют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торцевой или боковой забой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При разработке грунта торцевым забоем экскаватор движется по оси траншеи или котлована «на себя» и попеременно разрабатывает то одну, то другую сторону в зависимости от того, с какой стороны подают транспорт. В торцевом забое средний угол поворота машины 70…90°. Траншею можно расширить параллельными боковыми проходками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рис.6.1 и 6.2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Боковой забой образуется при разработке грунта по одну сторону от оси движения экскаватора. Если при разработке траншеи грунт складируют в отвал по одну сторону от траншеи, то ось проходки смещается в сторону отвала, а ширина разработки уменьшается по сравнению с максимально возможной при торцовой проходке. При разработке в отвал и на транспорт автомобили подходят к экскаватору со стороны, противоположной отвалу, а ось проходки смещается относительно оси траншеи в ту сторону, в которую отгружается большая часть грунта. При боковом и торцовом забоях автосамосвалы подходят по трассе, параллельной оси движения экскаватора, но навстречу ему, а при торцовом забое их устанавливают под загрузку под углом 15...25° к оси движения экскаватора.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Goltsev\Рабочий стол\Без имени-1копиро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857884" cy="6858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5929322" y="0"/>
            <a:ext cx="321467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Рис.5.1.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Схемы работы экскаватора прямая лопата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- при узком лобовом забое; 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 - при забое нормальной ширины;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– при уширенном забое по схеме «зигзаг»;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 – то же, при перемещении экскаватора поперек выемки;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самосвал;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2 - экскаватор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14290"/>
            <a:ext cx="9144000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машины называются землеройными.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характеристики землеройных машин.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определить грунт, погружаемый за один цикл работы экскаватора.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определить число автомобилей, необходимых для бесперебойной работы экскаватора.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определить продолжительность нагрузки автомобиля.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Определение технических характеристиках экскаваторов (оптимальные, фактические и расчетные).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Схемы разработки грунта экскаватором прямая лопата.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Схемы разработки грунта экскаватором обратная лопата.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Схемы разработки грунта экскаваторами – драглайн и поперечного черпания.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Схемы разработки грунта экскаваторами – грейфером и  непрерывного действия.</a:t>
            </a:r>
          </a:p>
          <a:p>
            <a:pPr marL="342900" indent="-342900" algn="just">
              <a:buFont typeface="+mj-lt"/>
              <a:buAutoNum type="arabicPeriod"/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Выводы  делать студенту самостоятельно.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добавлении в лекцию собственных слайдов и текстовой части – добавляется шесть баллов.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разработке собственной лекции – добавляется двенадцать баллов.</a:t>
            </a:r>
          </a:p>
          <a:p>
            <a:pPr marL="342900" indent="-342900" algn="just"/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Goltsev\Рабочий стол\Без имени-2копиро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3571868" cy="414338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0" y="4303455"/>
            <a:ext cx="37147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Рис.5.1. А.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Схемы работы экскаватора прямая лопата при боковом забое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центр тяжести забоя;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– ось проходки экскаватора;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– ось предыдущей проходки;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– вешка;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– ось движения самосвала;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– стоянки экскаватора;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– средний угол поворота стрелы.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115888" y="2590800"/>
            <a:ext cx="3608387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4" name="Line 2"/>
          <p:cNvSpPr>
            <a:spLocks noChangeShapeType="1"/>
          </p:cNvSpPr>
          <p:nvPr/>
        </p:nvSpPr>
        <p:spPr bwMode="auto">
          <a:xfrm>
            <a:off x="835025" y="2755900"/>
            <a:ext cx="28892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3" name="Line 1"/>
          <p:cNvSpPr>
            <a:spLocks noChangeShapeType="1"/>
          </p:cNvSpPr>
          <p:nvPr/>
        </p:nvSpPr>
        <p:spPr bwMode="auto">
          <a:xfrm>
            <a:off x="103188" y="2944813"/>
            <a:ext cx="3614737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078970" tIns="914112" rIns="1690155" bIns="45705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3643306" y="4286256"/>
            <a:ext cx="5286380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5.1. Б.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Типовая схема разработки грунтов экскаватором лобовой (а) и открытой боковой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(б)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проходками при погрузке грунта в транспортные средства: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ось проходки экскаватора;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6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средний угол поворот на выгрузку: 3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шка-указатель места стоянки самосвала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4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направление движения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груженого самосвала;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–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 укладки  негабаритов;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– недобор</a:t>
            </a:r>
          </a:p>
        </p:txBody>
      </p:sp>
      <p:pic>
        <p:nvPicPr>
          <p:cNvPr id="8198" name="Picture 6" descr="C:\Documents and Settings\AGoltsev\Рабочий стол\Без имени-5копирован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0"/>
            <a:ext cx="2843500" cy="4143380"/>
          </a:xfrm>
          <a:prstGeom prst="rect">
            <a:avLst/>
          </a:prstGeom>
          <a:noFill/>
        </p:spPr>
      </p:pic>
      <p:pic>
        <p:nvPicPr>
          <p:cNvPr id="8199" name="Picture 7" descr="C:\Documents and Settings\AGoltsev\Рабочий стол\Без имени-6копирова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1"/>
            <a:ext cx="2857488" cy="414337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8715404" y="3571876"/>
            <a:ext cx="28575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143240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0"/>
            <a:ext cx="3357586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500826" y="0"/>
            <a:ext cx="26431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Рис.6.1.  Схемы   проходок   экскаватора   с  обратной лопатой   или   драглайна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— при торцовой проходке и последующих боковых проходках; 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 —при   поперечных проходках.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О.Э.1 - О.Э.2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стоянки    экскаватора;  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.1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О. Т.2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стоянки транспорте;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последовательность проходок   экскаватора: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3143240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429000"/>
            <a:ext cx="3357586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500826" y="3429000"/>
            <a:ext cx="264317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Рис.7. Схемы работы драглайна челночным способом</a:t>
            </a:r>
          </a:p>
          <a:p>
            <a:pPr algn="just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 погрузке грунта в транспорт, подаваемый по дну забоя; </a:t>
            </a:r>
          </a:p>
          <a:p>
            <a:pPr algn="just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 -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 погрузке грунта в транспорт, подаваемый на уровне стоянки экскаватора, и во временный отвал.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4293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5943600"/>
            <a:ext cx="91440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Рис.6.2. Технологическая схема разработки выемки экскаватором обратная лопата: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экскаватор; 2 – самосвал; 3 – вешки.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Наиболее целесообразно применять экскаватор с обратной лопатой для отрывки траншей глубиной до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 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и небольших котлованов глубиной до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 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например, под фундаменты отдельных колонн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Для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торцовой и боковой проходок организация работ драглайна и обратной лопаты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аналогична. При этом сохраняется такое же соотношение максимальной глубины резания. Драглайн обычно передвигается между очередными стоянками на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1/5 длины стрелы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Так как ковш драглайна гибко подвешен к стреле, для него весьма эффективной является челночная схема работы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 7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 В этой схеме предусмотрено, что автосамосвал подходит к месту загрузки по дну забоя и загружается попеременными черпаниями ковша по обе стороны от кузова. Угол поворота экскаватора при погрузке по поперечно-челночной схеме приближается к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15...20</a:t>
            </a:r>
            <a:r>
              <a:rPr lang="ru-RU" sz="1600" b="1" baseline="3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при этом продолжительность разгрузки уменьшается, так как ковш опорожняется без прекращения поворотного движения экскаватора в момент переноса ковша над кузовом машины, а при продольно-челночной схеме приближается к 0°. Благодаря этому общая продолжительность рабочего цикла экскаватора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снижается на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20...26%.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При разработке грунтов </a:t>
            </a:r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экскаватор, оборудованный грейферным ковшом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должен быть так расположен относительно траншеи, чтобы угол его поворота не превышал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70...90</a:t>
            </a:r>
            <a:r>
              <a:rPr lang="ru-RU" sz="1600" b="1" baseline="3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; Грейфер на новую стоянку передвигается на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1/4 длины стрелы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Экскаваторы отрывают котлованы и траншеи на   глубину,  несколько меньшую проектной, оставляя так называемый недобор. Недобор (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5...10 см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оставляют, чтобы избежать повреждения основания и не допустить переборов грунта. Для повышения эффективности работы экскаваторов применяют скребковый нож, насаженный на ковш экскаватора. Это приспособление позволяет механизировать операции по зачистке дна котлованов и траншей и   вести их с погрешностью не более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±2 см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что исключает необходимость ручных доработок.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Для планировки откосов используют экскаваторы, оборудованные ковшом вместимостью от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0,5 м</a:t>
            </a:r>
            <a:r>
              <a:rPr lang="ru-RU" sz="1600" b="1" baseline="3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 выше, и стрелой, на которую можно навешивать специальный ковш-планировщик с плоским дном, упряжное устройство которого аналогично устройству ковша драглайна.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Срезаемый при этом грунт отбрасывают в кава­льер или грузят в транспортные сродства.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4786322"/>
            <a:ext cx="41433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 работы грейфера при обратной засыпке пазух: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 – послойная отсыпка грунта грейфером;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 – послойное уплотнение; 1 – грунт для засыпки; 2 – уложенный слой грунта;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 – последовательность работы трамбовки; 4 – расстояние между колоннами.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C:\Documents and Settings\AGoltsev\Рабочий стол\Без имени-12копиро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0"/>
            <a:ext cx="5000628" cy="478632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143372" y="4795897"/>
            <a:ext cx="50006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Схемы работы экскаватора с телескопическим оборудованием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 – планировка откосов; 6 – планировка основания; в – расчистка пространства около трубопровода;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 – разработка приямка у стен закрытого помещения; д – разработка траншеи с вертикальными стенками и щитами;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е – разработка траншеи с откосами.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Goltsev\Рабочий стол\Без имени-1копирован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43372" cy="47762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0628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000628" y="1357298"/>
            <a:ext cx="41433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Рис.9.   Схема   разработки  выемки многоковшовым экскаватором   поперечного   черпания</a:t>
            </a:r>
            <a:r>
              <a:rPr lang="ru-RU" sz="16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А,  Б —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участки веерного  и  параллельного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резания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786323"/>
            <a:ext cx="3429024" cy="20716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1" y="4786322"/>
            <a:ext cx="2428860" cy="20716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392906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Рис.8.1.    Разработка    траншей    многоковшовыми   экскаваторами   черпания: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цепным    экскаватором;    б — роторным экскаватором;     в — поперечный      профиль траншея и временного отвала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AGoltsev\Рабочий стол\Без имени-1копировани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4786323"/>
            <a:ext cx="3286551" cy="2071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21703" y="4555051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00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</a:t>
            </a:r>
            <a:r>
              <a:rPr lang="ru-RU" sz="1600" b="1" kern="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8.2</a:t>
            </a:r>
            <a:r>
              <a:rPr kumimoji="0" lang="ru-RU" sz="1600" b="1" i="0" u="none" strike="noStrike" kern="100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Экскаваторы непрерывного действия: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kern="100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— скребковый одноцепной: </a:t>
            </a:r>
            <a:r>
              <a:rPr kumimoji="0" lang="ru-RU" sz="1600" b="1" i="0" u="none" strike="noStrike" kern="100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— отпал; 2 — трактор; 3 — цепной рабочий орган;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kern="100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— механизм подъема-опускания рабочего органа; 5 — шнек; 6— резцы; 7— скребок;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kern="100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— зачистной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башмак;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 — скребковый двухцепной: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— силовая установка; 2 — управление; 3 — гидропривод;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— трансмиссия; 5 — механизм подъема и опускания рабочего органа; 6 — конвейер;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— лоток; 8 — рабочий орган; в — роторный: 1 — тягач; 2 — рама для монтажа рабочего оборудования; 3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— механизмы подъема и привода; 5 — конвейер; 6 — ковш;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— ковшовый ротор.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4" name="Picture 2" descr="C:\Documents and Settings\AGoltsev\Рабочий стол\Без имени-3копиро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1150" cy="459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Разработка грунта многоковшовыми экскаваторами. Рабочим органом многоковшового экскаватора являются ковши, насаженные через равные интервалы на беспрерывно движущуюся цепь или колесо (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ротор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 По характеру перемещения машины относительно направления движения рабочего органа различают многоковшовые экскаваторы продольного черпания — цепные и роторные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рис.8.1. и 8.2.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и поперечного черпания 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рис.9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Так как грунт разрабатывается ковшами непрерывно, то эти экскаваторы являются   машинами непрерывного действия (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отличие от одноковшовых экскаваторов, которые являются машинами цикличного действия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 Опорожняются ковши в момент достижения ими наивысшей точки их траектории, где они опрокидываются. Высыпающийся из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них грунт попадает на ленточный конвейер, доставляющий его на погрузку в транспортные средства или в отвал.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Экскаваторы продольного черпания применяют обычно для проходки траншей небольшого сечения прямоугольного и трапециевидного профиля. Отрывку траншей экскаваторами начинают с наиболее низких мест профиля, что обеспечивает сток грунтовых и атмосферных вод.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Экскаваторы поперечного черпания используются для разработки котлованов и траншей большого сечения, планировки откосов и разработки карьеров. Вначале экскаваторы разрабатывают грунт веерным резанием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А,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перемещаясь вдоль всего фронта работ и снимая слои грунта в радиальном направлении до достижения заданной глубины. Затем разрабатывают грунт параллельным резание со смещением наклонного слоя грунта на всю длину фронта работ на величину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равную горизонтальной проекции толщины снятого слоя. Грунт, разрабатываемый экскаватором поперечного черпания, выдается на транспортные средства обычно через отгрузочный бункер, смонтированный на экскаваторе.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Для автоматизации работы многоковшовых экскаваторов используют приборы, действие которых основано на том, что инфракрасному лучу придается уклон, параллельный проектному дну отрываемой траншеи, а на экскаваторе устанавливается приемное устройство, на которое воздействует инфракрасный луч. При отклонении движения экскаватора от направления луча автоматически корректируется движение рабочего органа экскаватора.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43372" cy="36801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3714752"/>
            <a:ext cx="41433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 разгрузки самосвала на высоких отвалах с платформы: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платформа; </a:t>
            </a:r>
          </a:p>
          <a:p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петли для перемещения рамы;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– отвальный брус;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– поручень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3714752"/>
            <a:ext cx="4786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 отсыпки насыпи автомобилями-самосвалами при тупиковой (а) и кольцевой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(б)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схемах движения.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780782"/>
            <a:ext cx="4286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Устройство площадок для разворота автомобилей-самосвалов: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– на насыпях;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 – ниш в выемках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Goltsev\Рабочий стол\Без имени-13копирован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0"/>
            <a:ext cx="5000628" cy="36763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pic>
        <p:nvPicPr>
          <p:cNvPr id="1027" name="Picture 3" descr="C:\Documents and Settings\AGoltsev\Рабочий стол\Без имени-14копирова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572008"/>
            <a:ext cx="4786315" cy="228599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2000232" y="3214686"/>
            <a:ext cx="35719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57422" y="3143248"/>
            <a:ext cx="35719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488" y="1000108"/>
            <a:ext cx="35719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00298" y="928670"/>
            <a:ext cx="35719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Необходимо знать:</a:t>
            </a:r>
          </a:p>
          <a:p>
            <a:r>
              <a:rPr lang="ru-RU" sz="1600" dirty="0" smtClean="0"/>
              <a:t>1.Грунты: песок, супесок, суглинок, глина, лесс  -  </a:t>
            </a:r>
            <a:r>
              <a:rPr lang="ru-RU" sz="1600" b="1" dirty="0" smtClean="0">
                <a:solidFill>
                  <a:srgbClr val="FF0000"/>
                </a:solidFill>
              </a:rPr>
              <a:t>разрабатываются ручным способом, разрабатываются механизированным способом, разрабатываются ручным и механизированным способом.</a:t>
            </a:r>
          </a:p>
          <a:p>
            <a:r>
              <a:rPr lang="ru-RU" sz="1600" dirty="0" smtClean="0"/>
              <a:t>2. В суглинках и глинах не допускается рытье траншей без креплений глубиной – </a:t>
            </a:r>
            <a:r>
              <a:rPr lang="ru-RU" sz="1600" b="1" dirty="0" smtClean="0">
                <a:solidFill>
                  <a:srgbClr val="FF0000"/>
                </a:solidFill>
              </a:rPr>
              <a:t>2 м, 3 м, 2 м и более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3. В насыпных, песчаных и гравелистых грунтах не допускается рытье траншей без креплений глубиной – </a:t>
            </a:r>
            <a:r>
              <a:rPr lang="ru-RU" sz="1600" b="1" dirty="0" smtClean="0">
                <a:solidFill>
                  <a:srgbClr val="FF0000"/>
                </a:solidFill>
              </a:rPr>
              <a:t>4 м, 5 м, 3 м и более.</a:t>
            </a:r>
          </a:p>
          <a:p>
            <a:r>
              <a:rPr lang="ru-RU" sz="1600" dirty="0" smtClean="0"/>
              <a:t>4. Тяжелые глины – грунт, содержащий в своем объеме глинистых частиц в объеме  - </a:t>
            </a:r>
            <a:r>
              <a:rPr lang="ru-RU" sz="1600" b="1" dirty="0" smtClean="0">
                <a:solidFill>
                  <a:srgbClr val="FF0000"/>
                </a:solidFill>
              </a:rPr>
              <a:t>61 %, 80 %, 70 %.</a:t>
            </a:r>
          </a:p>
          <a:p>
            <a:r>
              <a:rPr lang="ru-RU" sz="1600" dirty="0" smtClean="0"/>
              <a:t>5. Обноска разового использования состоит – </a:t>
            </a:r>
            <a:r>
              <a:rPr lang="ru-RU" sz="1600" b="1" dirty="0" smtClean="0">
                <a:solidFill>
                  <a:srgbClr val="FF0000"/>
                </a:solidFill>
              </a:rPr>
              <a:t>из забитых в грунт металлических стоек, вкопанных деревянных столбов, прикрепленных к стойкам и столбам досок.</a:t>
            </a:r>
          </a:p>
          <a:p>
            <a:r>
              <a:rPr lang="ru-RU" sz="1600" dirty="0" smtClean="0"/>
              <a:t>6. Водосборные канавы устраивают в сторону приямков – </a:t>
            </a:r>
            <a:r>
              <a:rPr lang="ru-RU" sz="1600" b="1" dirty="0" smtClean="0">
                <a:solidFill>
                  <a:srgbClr val="FF0000"/>
                </a:solidFill>
              </a:rPr>
              <a:t>шириной по дну 0,3…0,6 м, глубиной 1…2 м, уклоном 0,01…0,02 м.</a:t>
            </a:r>
          </a:p>
          <a:p>
            <a:r>
              <a:rPr lang="ru-RU" sz="1600" dirty="0" smtClean="0"/>
              <a:t>7. Эффективные способы искусственного водопонижения – </a:t>
            </a:r>
            <a:r>
              <a:rPr lang="ru-RU" sz="1600" b="1" dirty="0" smtClean="0">
                <a:solidFill>
                  <a:srgbClr val="FF0000"/>
                </a:solidFill>
              </a:rPr>
              <a:t>иглофильтровый, вакуумный,  электроосмотический.</a:t>
            </a:r>
          </a:p>
          <a:p>
            <a:r>
              <a:rPr lang="ru-RU" sz="1600" dirty="0" smtClean="0"/>
              <a:t>8. Методы понижения уровня грунтовых вод зависят  - </a:t>
            </a:r>
            <a:r>
              <a:rPr lang="ru-RU" sz="1600" b="1" dirty="0" smtClean="0">
                <a:solidFill>
                  <a:srgbClr val="FF0000"/>
                </a:solidFill>
              </a:rPr>
              <a:t>мощности водоносного слоя, коэффициента фильтрации грунта, параметров земляного сооружения и строительной площадки.</a:t>
            </a:r>
          </a:p>
          <a:p>
            <a:r>
              <a:rPr lang="ru-RU" sz="1600" dirty="0" smtClean="0"/>
              <a:t>9. Существующие способы закрепления грунта – </a:t>
            </a:r>
            <a:r>
              <a:rPr lang="ru-RU" sz="1600" b="1" dirty="0" smtClean="0">
                <a:solidFill>
                  <a:srgbClr val="FF0000"/>
                </a:solidFill>
              </a:rPr>
              <a:t>замораживание, инъецирование в грунт растворов-отвердителей; создание тиксотропных противофильтрационных экранов; завес, устройство шпунтовых ограждений.</a:t>
            </a:r>
          </a:p>
          <a:p>
            <a:r>
              <a:rPr lang="ru-RU" sz="1600" dirty="0" smtClean="0"/>
              <a:t>10. Расстояние между колоннами зависит – </a:t>
            </a:r>
            <a:r>
              <a:rPr lang="ru-RU" sz="1600" b="1" dirty="0" smtClean="0">
                <a:solidFill>
                  <a:srgbClr val="FF0000"/>
                </a:solidFill>
              </a:rPr>
              <a:t>гидрогеологических условий производства работ,  температурных условий производства работ, глубины предполагаемой выемки.</a:t>
            </a:r>
          </a:p>
          <a:p>
            <a:r>
              <a:rPr lang="ru-RU" sz="1600" dirty="0" smtClean="0"/>
              <a:t>11. Устройство тиксотропных противофильтрационных экранов толщиной 0,15…0,25 м производятся с применением механизмов – </a:t>
            </a:r>
            <a:r>
              <a:rPr lang="ru-RU" sz="1600" b="1" dirty="0" smtClean="0">
                <a:solidFill>
                  <a:srgbClr val="FF0000"/>
                </a:solidFill>
              </a:rPr>
              <a:t>ударного, режущего, вибрационного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12. Рыхление грунта производится – </a:t>
            </a:r>
            <a:r>
              <a:rPr lang="ru-RU" sz="1600" b="1" dirty="0" smtClean="0">
                <a:solidFill>
                  <a:srgbClr val="FF0000"/>
                </a:solidFill>
              </a:rPr>
              <a:t>скальных, мерзлых, плотных.</a:t>
            </a:r>
          </a:p>
          <a:p>
            <a:r>
              <a:rPr lang="ru-RU" sz="1600" dirty="0" smtClean="0"/>
              <a:t>13. Цементация осуществляется для закрепления – </a:t>
            </a:r>
            <a:r>
              <a:rPr lang="ru-RU" sz="1600" b="1" dirty="0" smtClean="0">
                <a:solidFill>
                  <a:srgbClr val="FF0000"/>
                </a:solidFill>
              </a:rPr>
              <a:t>крупнозернистых песков, среднезернистых песков, трещиноватых скальных пород.</a:t>
            </a:r>
          </a:p>
          <a:p>
            <a:r>
              <a:rPr lang="ru-RU" sz="1600" dirty="0" smtClean="0"/>
              <a:t>14. Силикатизация позволяет повысить свойства грунта – </a:t>
            </a:r>
            <a:r>
              <a:rPr lang="ru-RU" sz="1600" b="1" dirty="0" smtClean="0">
                <a:solidFill>
                  <a:srgbClr val="FF0000"/>
                </a:solidFill>
              </a:rPr>
              <a:t>прочность, водонепроницаемость,  устойчивость.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04664"/>
            <a:ext cx="9002717" cy="63367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0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ГРУНТА ЗЕМЛЕРОЙНЫМИ МАШИНАМИ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57876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    Необходимо знать:</a:t>
            </a:r>
          </a:p>
          <a:p>
            <a:r>
              <a:rPr lang="ru-RU" sz="1500" dirty="0" smtClean="0"/>
              <a:t>1.Производство земляных работ состоит из процессов –</a:t>
            </a:r>
            <a:r>
              <a:rPr lang="ru-RU" sz="1500" b="1" dirty="0" smtClean="0">
                <a:solidFill>
                  <a:srgbClr val="FF0000"/>
                </a:solidFill>
              </a:rPr>
              <a:t>разработка выемки, транспортирование грунта, отсыпка насыпи.</a:t>
            </a:r>
          </a:p>
          <a:p>
            <a:r>
              <a:rPr lang="ru-RU" sz="1500" dirty="0" smtClean="0"/>
              <a:t>2. Разработка выемок производится способами – </a:t>
            </a:r>
            <a:r>
              <a:rPr lang="ru-RU" sz="1500" b="1" dirty="0" smtClean="0">
                <a:solidFill>
                  <a:srgbClr val="FF0000"/>
                </a:solidFill>
              </a:rPr>
              <a:t>резанием, размывом струей, взрывным способом.</a:t>
            </a:r>
          </a:p>
          <a:p>
            <a:r>
              <a:rPr lang="ru-RU" sz="1500" dirty="0" smtClean="0"/>
              <a:t>3. При разработке способом резания применяют – </a:t>
            </a:r>
            <a:r>
              <a:rPr lang="ru-RU" sz="1500" b="1" dirty="0" smtClean="0">
                <a:solidFill>
                  <a:srgbClr val="FF0000"/>
                </a:solidFill>
              </a:rPr>
              <a:t>землеройные машины, землеройно-транспортные машины, землеройно-планировочные машины.</a:t>
            </a:r>
          </a:p>
          <a:p>
            <a:r>
              <a:rPr lang="ru-RU" sz="1500" dirty="0" smtClean="0"/>
              <a:t>4. Одноковшовый строительный экскаватор основные технологические параметры – </a:t>
            </a:r>
            <a:r>
              <a:rPr lang="ru-RU" sz="1500" b="1" dirty="0" smtClean="0">
                <a:solidFill>
                  <a:srgbClr val="FF0000"/>
                </a:solidFill>
              </a:rPr>
              <a:t>глубина (высота) копания, максимальный радиус копания, высота погрузки.</a:t>
            </a:r>
          </a:p>
          <a:p>
            <a:r>
              <a:rPr lang="ru-RU" sz="1500" dirty="0" smtClean="0"/>
              <a:t>5. Наиболее распространенные виды рабочего оборудования одноковшового экскаватора являются –</a:t>
            </a:r>
            <a:r>
              <a:rPr lang="ru-RU" sz="1500" b="1" dirty="0" smtClean="0">
                <a:solidFill>
                  <a:srgbClr val="FF0000"/>
                </a:solidFill>
              </a:rPr>
              <a:t>прямая лопата, обратная лопата, драглайн и грейфер.</a:t>
            </a:r>
          </a:p>
          <a:p>
            <a:r>
              <a:rPr lang="ru-RU" sz="1500" dirty="0" smtClean="0"/>
              <a:t>6. Виды установок рыхлительного оборудования одноковшового экскаватора – </a:t>
            </a:r>
            <a:r>
              <a:rPr lang="ru-RU" sz="1500" dirty="0" smtClean="0">
                <a:solidFill>
                  <a:srgbClr val="FF0000"/>
                </a:solidFill>
              </a:rPr>
              <a:t>зуба-рыхлителя, гидромолот, захватно-клещевое.</a:t>
            </a:r>
          </a:p>
          <a:p>
            <a:r>
              <a:rPr lang="ru-RU" sz="1500" dirty="0" smtClean="0"/>
              <a:t>7. В зависимости от условий строительной площадки выбор экскаватора начинают с требуемых параметров – </a:t>
            </a:r>
            <a:r>
              <a:rPr lang="ru-RU" sz="1500" b="1" dirty="0" smtClean="0">
                <a:solidFill>
                  <a:srgbClr val="FF0000"/>
                </a:solidFill>
              </a:rPr>
              <a:t>длина стрелы, радиуса резания, радиус выгрузки.</a:t>
            </a:r>
          </a:p>
          <a:p>
            <a:r>
              <a:rPr lang="ru-RU" sz="1500" dirty="0" smtClean="0"/>
              <a:t>8. Экскаватор «драглайн» используют для разработки грунтов, расположенных ниже уровня стоянки экскаватора – </a:t>
            </a:r>
            <a:r>
              <a:rPr lang="ru-RU" sz="1500" dirty="0" smtClean="0">
                <a:solidFill>
                  <a:srgbClr val="FF0000"/>
                </a:solidFill>
              </a:rPr>
              <a:t>отрывки глубоких котлованов, широких траншей, возведения насыпей</a:t>
            </a:r>
            <a:r>
              <a:rPr lang="ru-RU" sz="1500" dirty="0" smtClean="0"/>
              <a:t>.</a:t>
            </a:r>
          </a:p>
          <a:p>
            <a:r>
              <a:rPr lang="ru-RU" sz="1500" dirty="0" smtClean="0"/>
              <a:t>9. При помощи многоковшовых экскаваторов могут быть механизированы процессы – </a:t>
            </a:r>
            <a:r>
              <a:rPr lang="ru-RU" sz="1500" b="1" dirty="0" smtClean="0">
                <a:solidFill>
                  <a:srgbClr val="FF0000"/>
                </a:solidFill>
              </a:rPr>
              <a:t>разработка грунта типа «траншея», «канал», нарезание щелей в массиве грунта для взрывных работ, отделка дна, откосов, экскаваторами поперечного копания.</a:t>
            </a:r>
          </a:p>
          <a:p>
            <a:r>
              <a:rPr lang="ru-RU" sz="1500" dirty="0" smtClean="0"/>
              <a:t>10. Основные характеристики цепных и роторных экскаваторов – </a:t>
            </a:r>
            <a:r>
              <a:rPr lang="ru-RU" sz="1500" b="1" dirty="0" smtClean="0">
                <a:solidFill>
                  <a:srgbClr val="FF0000"/>
                </a:solidFill>
              </a:rPr>
              <a:t>вместимость ковша 20…30 л, глубина копания от 7 до 9 м, производительность 35…55 м</a:t>
            </a:r>
            <a:r>
              <a:rPr lang="ru-RU" sz="1500" b="1" baseline="30000" dirty="0" smtClean="0">
                <a:solidFill>
                  <a:srgbClr val="FF0000"/>
                </a:solidFill>
              </a:rPr>
              <a:t>3</a:t>
            </a:r>
            <a:r>
              <a:rPr lang="ru-RU" sz="1500" b="1" dirty="0" smtClean="0">
                <a:solidFill>
                  <a:srgbClr val="FF0000"/>
                </a:solidFill>
              </a:rPr>
              <a:t>/ч.</a:t>
            </a:r>
          </a:p>
          <a:p>
            <a:r>
              <a:rPr lang="ru-RU" sz="1500" dirty="0" smtClean="0"/>
              <a:t>11. Состав  контроля качества, выполнения операций земляных работ </a:t>
            </a:r>
            <a:r>
              <a:rPr lang="ru-RU" sz="1500" b="1" dirty="0" smtClean="0">
                <a:solidFill>
                  <a:srgbClr val="FF0000"/>
                </a:solidFill>
              </a:rPr>
              <a:t>– приемка разбивки основных осей и контуров котлована, проверка наличия обноски с вертикальными отметками, планировка поверхности и отвод поверхностных вод.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ru-RU" sz="1500" dirty="0" smtClean="0"/>
              <a:t> Документы входящие в технологическую карту – </a:t>
            </a:r>
            <a:r>
              <a:rPr lang="ru-RU" sz="1500" b="1" dirty="0" smtClean="0">
                <a:solidFill>
                  <a:srgbClr val="FF0000"/>
                </a:solidFill>
              </a:rPr>
              <a:t>сменный график производства работ, операционный контроль качества выполнения земляных работ, потребность в материально-технических ресурсах.</a:t>
            </a:r>
          </a:p>
          <a:p>
            <a:r>
              <a:rPr lang="ru-RU" sz="1500" dirty="0" smtClean="0"/>
              <a:t>13. Способы контроля качества выполнения операций земляных работ – </a:t>
            </a:r>
            <a:r>
              <a:rPr lang="ru-RU" sz="1500" b="1" dirty="0" smtClean="0">
                <a:solidFill>
                  <a:srgbClr val="FF0000"/>
                </a:solidFill>
              </a:rPr>
              <a:t>теодолитом, мерной линейкой, нивелиром.</a:t>
            </a:r>
            <a:endParaRPr lang="ru-RU" sz="1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697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    Необходимо знать: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600" dirty="0" smtClean="0"/>
              <a:t> Геодезист должен проверить  - </a:t>
            </a:r>
            <a:r>
              <a:rPr lang="ru-RU" sz="1600" b="1" dirty="0" smtClean="0">
                <a:solidFill>
                  <a:srgbClr val="FF0000"/>
                </a:solidFill>
              </a:rPr>
              <a:t>отметку бровки, крутизну откосов, уплотнение  грунта и достижение проектной отметки.</a:t>
            </a:r>
          </a:p>
          <a:p>
            <a:r>
              <a:rPr lang="ru-RU" sz="1600" dirty="0" smtClean="0"/>
              <a:t>2. Геолог должен проверить  - </a:t>
            </a:r>
            <a:r>
              <a:rPr lang="ru-RU" sz="1600" b="1" dirty="0" smtClean="0">
                <a:solidFill>
                  <a:srgbClr val="FF0000"/>
                </a:solidFill>
              </a:rPr>
              <a:t>пористость,  плотность, соответствие расчетных показателей грунта проектным.</a:t>
            </a:r>
          </a:p>
          <a:p>
            <a:r>
              <a:rPr lang="ru-RU" sz="1600" dirty="0" smtClean="0"/>
              <a:t>3. При разработке котлована должны быть удалены  - </a:t>
            </a:r>
            <a:r>
              <a:rPr lang="ru-RU" sz="1600" b="1" dirty="0" smtClean="0">
                <a:solidFill>
                  <a:srgbClr val="FF0000"/>
                </a:solidFill>
              </a:rPr>
              <a:t>валуны, камни, отслоения грунта, обнаруженные на откосах.</a:t>
            </a:r>
          </a:p>
          <a:p>
            <a:r>
              <a:rPr lang="ru-RU" sz="1600" dirty="0" smtClean="0"/>
              <a:t>4. Процессы, подлежащие контролю при отрывки котлована – </a:t>
            </a:r>
            <a:r>
              <a:rPr lang="ru-RU" sz="1600" b="1" dirty="0" smtClean="0">
                <a:solidFill>
                  <a:srgbClr val="FF0000"/>
                </a:solidFill>
              </a:rPr>
              <a:t>планировка котлована, отрывка котлована, уплотнение грунта.</a:t>
            </a:r>
          </a:p>
          <a:p>
            <a:r>
              <a:rPr lang="ru-RU" sz="1600" dirty="0" smtClean="0"/>
              <a:t>5. Совершенствование технологии производства земляных работ идет по пути – </a:t>
            </a:r>
            <a:r>
              <a:rPr lang="ru-RU" sz="1600" b="1" dirty="0" smtClean="0">
                <a:solidFill>
                  <a:srgbClr val="FF0000"/>
                </a:solidFill>
              </a:rPr>
              <a:t>повышения организационного технологического уровня производства, совершенствование существующих моделей землеройно-транспортных машин, ) разработки новых моделей навесного оборудования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6. К постоянным земляным сооружениям  относятся – </a:t>
            </a:r>
            <a:r>
              <a:rPr lang="ru-RU" sz="1600" b="1" dirty="0" smtClean="0">
                <a:solidFill>
                  <a:srgbClr val="FF0000"/>
                </a:solidFill>
              </a:rPr>
              <a:t>земляное полотно дорог, плотины, дамбы, искусственные водоемы, отстойники.</a:t>
            </a:r>
          </a:p>
          <a:p>
            <a:r>
              <a:rPr lang="ru-RU" sz="1600" dirty="0" smtClean="0"/>
              <a:t>7. Способы осуществления земляных работ – </a:t>
            </a:r>
            <a:r>
              <a:rPr lang="ru-RU" sz="1600" b="1" dirty="0" smtClean="0">
                <a:solidFill>
                  <a:srgbClr val="FF0000"/>
                </a:solidFill>
              </a:rPr>
              <a:t>гидромеханический, взрывной, комбинированный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8. К скальным грунтам относятся  - </a:t>
            </a:r>
            <a:r>
              <a:rPr lang="ru-RU" sz="1600" b="1" dirty="0" smtClean="0">
                <a:solidFill>
                  <a:srgbClr val="FF0000"/>
                </a:solidFill>
              </a:rPr>
              <a:t>граниты, песчаники, известняки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9. Основные свойства и показатели грунтов – </a:t>
            </a:r>
            <a:r>
              <a:rPr lang="ru-RU" sz="1600" b="1" dirty="0" smtClean="0">
                <a:solidFill>
                  <a:srgbClr val="FF0000"/>
                </a:solidFill>
              </a:rPr>
              <a:t>влажность, плотность, сцепление.</a:t>
            </a:r>
          </a:p>
          <a:p>
            <a:r>
              <a:rPr lang="ru-RU" sz="1600" dirty="0" smtClean="0"/>
              <a:t>10. В состав комплекса работ нулевого цикла входит - </a:t>
            </a:r>
            <a:r>
              <a:rPr lang="ru-RU" sz="1600" b="1" dirty="0" smtClean="0">
                <a:solidFill>
                  <a:srgbClr val="FF0000"/>
                </a:solidFill>
              </a:rPr>
              <a:t>отрывка котлованов, устройство дренажей, выполнение обратной засыпки грунта.</a:t>
            </a:r>
          </a:p>
          <a:p>
            <a:r>
              <a:rPr lang="ru-RU" sz="1600" dirty="0" smtClean="0"/>
              <a:t>11. Процессы, осуществляемые в ходе переработки грунта – </a:t>
            </a:r>
            <a:r>
              <a:rPr lang="ru-RU" sz="1600" b="1" dirty="0" smtClean="0">
                <a:solidFill>
                  <a:srgbClr val="FF0000"/>
                </a:solidFill>
              </a:rPr>
              <a:t>основные, вспомогательные, подготовительные.</a:t>
            </a:r>
          </a:p>
          <a:p>
            <a:r>
              <a:rPr lang="ru-RU" sz="1600" dirty="0" smtClean="0"/>
              <a:t>12. Когда применяется искусственное замораживание грунтов – </a:t>
            </a:r>
            <a:r>
              <a:rPr lang="ru-RU" sz="1600" b="1" dirty="0" smtClean="0">
                <a:solidFill>
                  <a:srgbClr val="FF0000"/>
                </a:solidFill>
              </a:rPr>
              <a:t>при проходке шахтных стволов, при возведении тоннелей метрополитенов, возводимых в тяжелых гидрогеологических условиях сооружениях.</a:t>
            </a:r>
          </a:p>
          <a:p>
            <a:r>
              <a:rPr lang="ru-RU" sz="1600" dirty="0" smtClean="0"/>
              <a:t>13. К вспомогательным относятся работы – </a:t>
            </a:r>
            <a:r>
              <a:rPr lang="ru-RU" sz="1600" b="1" dirty="0" smtClean="0">
                <a:solidFill>
                  <a:srgbClr val="FF0000"/>
                </a:solidFill>
              </a:rPr>
              <a:t>по водоотливу и водопонижению, искусственному закреплению грунтов, устройству крепления котлованов и траншей.</a:t>
            </a:r>
          </a:p>
          <a:p>
            <a:r>
              <a:rPr lang="ru-RU" sz="1600" dirty="0" smtClean="0"/>
              <a:t>14. Временное крепление стенок земляного сооружения выполняется из – </a:t>
            </a:r>
            <a:r>
              <a:rPr lang="ru-RU" sz="1600" b="1" dirty="0" smtClean="0">
                <a:solidFill>
                  <a:srgbClr val="FF0000"/>
                </a:solidFill>
              </a:rPr>
              <a:t>деревянного шпунта, металлического шпунта, деревянных щитов с опорными стойками.</a:t>
            </a:r>
            <a:endParaRPr lang="ru-RU" sz="1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    Необходимо знать:</a:t>
            </a:r>
          </a:p>
          <a:p>
            <a:pPr marL="342900" indent="-342900"/>
            <a:r>
              <a:rPr lang="ru-RU" sz="1600" dirty="0" smtClean="0"/>
              <a:t>1.Искусственные способы закрепления грунта  - </a:t>
            </a:r>
            <a:r>
              <a:rPr lang="ru-RU" sz="1600" b="1" dirty="0" smtClean="0">
                <a:solidFill>
                  <a:srgbClr val="FF0000"/>
                </a:solidFill>
              </a:rPr>
              <a:t>цементация, силикатизация ,битумизация.</a:t>
            </a:r>
          </a:p>
          <a:p>
            <a:pPr indent="-342900"/>
            <a:r>
              <a:rPr lang="ru-RU" sz="1600" dirty="0" smtClean="0"/>
              <a:t>2.Типы креплений, применяемые в зависимости от способа удержания забирки в рабочем состоянии - </a:t>
            </a:r>
            <a:r>
              <a:rPr lang="ru-RU" sz="1600" b="1" dirty="0" smtClean="0">
                <a:solidFill>
                  <a:srgbClr val="FF0000"/>
                </a:solidFill>
              </a:rPr>
              <a:t>распорное, шпунтовое, консольное.</a:t>
            </a:r>
          </a:p>
          <a:p>
            <a:r>
              <a:rPr lang="ru-RU" sz="1600" dirty="0" smtClean="0"/>
              <a:t>3. Геодезическая разбивочная основа включает в себя - </a:t>
            </a:r>
            <a:r>
              <a:rPr lang="ru-RU" sz="1600" b="1" dirty="0" smtClean="0">
                <a:solidFill>
                  <a:srgbClr val="FF0000"/>
                </a:solidFill>
              </a:rPr>
              <a:t>разбивочную сеть, разбивку красных линий строительной площадки, внешнюю и внутреннюю разбивочную сети зданий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4. Основные технологические параметры одноковшового экскаватора – </a:t>
            </a:r>
            <a:r>
              <a:rPr lang="ru-RU" sz="1100" b="1" dirty="0" smtClean="0">
                <a:solidFill>
                  <a:srgbClr val="FF0000"/>
                </a:solidFill>
              </a:rPr>
              <a:t>В</a:t>
            </a:r>
            <a:r>
              <a:rPr lang="ru-RU" sz="1600" b="1" dirty="0" smtClean="0">
                <a:solidFill>
                  <a:srgbClr val="FF0000"/>
                </a:solidFill>
              </a:rPr>
              <a:t>местимость ковша, глубина копания, высота погрузки.</a:t>
            </a:r>
          </a:p>
          <a:p>
            <a:pPr indent="-342900"/>
            <a:r>
              <a:rPr lang="ru-RU" sz="1600" dirty="0" smtClean="0"/>
              <a:t>5. Для чего производят буровые работы – </a:t>
            </a:r>
            <a:r>
              <a:rPr lang="ru-RU" sz="1600" b="1" dirty="0" smtClean="0">
                <a:solidFill>
                  <a:srgbClr val="FF0000"/>
                </a:solidFill>
              </a:rPr>
              <a:t>исследования физико-механических свойств  Грунтов, определения УГВ, устройства скважин водоснабжения.</a:t>
            </a:r>
          </a:p>
          <a:p>
            <a:pPr indent="-342900"/>
            <a:r>
              <a:rPr lang="ru-RU" sz="1600" dirty="0" smtClean="0"/>
              <a:t>6. Скорость бурения зависит от  - </a:t>
            </a:r>
            <a:r>
              <a:rPr lang="ru-RU" sz="1600" b="1" dirty="0" smtClean="0">
                <a:solidFill>
                  <a:srgbClr val="FF0000"/>
                </a:solidFill>
              </a:rPr>
              <a:t>физико-механических свойств грунта, вида и формы бурового инструмента, диаметра скважины.</a:t>
            </a:r>
          </a:p>
          <a:p>
            <a:pPr indent="-342900"/>
            <a:r>
              <a:rPr lang="ru-RU" sz="1600" dirty="0" smtClean="0"/>
              <a:t>7. Преимущества ударно-вращательного бурения – </a:t>
            </a:r>
            <a:r>
              <a:rPr lang="ru-RU" sz="1600" b="1" dirty="0" smtClean="0">
                <a:solidFill>
                  <a:srgbClr val="FF0000"/>
                </a:solidFill>
              </a:rPr>
              <a:t>высокая скорость, нет необходимости в подводке тяжелого инструмента, отсутствует надобность в снабжении водой.</a:t>
            </a:r>
          </a:p>
          <a:p>
            <a:pPr indent="-342900"/>
            <a:r>
              <a:rPr lang="ru-RU" sz="1600" dirty="0" smtClean="0"/>
              <a:t>8. Методы взрывания – </a:t>
            </a:r>
            <a:r>
              <a:rPr lang="ru-RU" sz="1600" b="1" dirty="0" smtClean="0">
                <a:solidFill>
                  <a:srgbClr val="FF0000"/>
                </a:solidFill>
              </a:rPr>
              <a:t>шпуровой, котловой, комбинированный.</a:t>
            </a:r>
          </a:p>
          <a:p>
            <a:pPr indent="-342900"/>
            <a:r>
              <a:rPr lang="ru-RU" sz="1600" dirty="0" smtClean="0"/>
              <a:t>9. Контроль качества земляных работ заключается в систематическом наблюдении и проверке соответствия – </a:t>
            </a:r>
            <a:r>
              <a:rPr lang="ru-RU" sz="1600" b="1" dirty="0" smtClean="0">
                <a:solidFill>
                  <a:srgbClr val="FF0000"/>
                </a:solidFill>
              </a:rPr>
              <a:t>выполняемых работ, требовании </a:t>
            </a:r>
            <a:r>
              <a:rPr lang="ru-RU" sz="1600" b="1" dirty="0" err="1" smtClean="0">
                <a:solidFill>
                  <a:srgbClr val="FF0000"/>
                </a:solidFill>
              </a:rPr>
              <a:t>СНиПов</a:t>
            </a:r>
            <a:r>
              <a:rPr lang="ru-RU" sz="1600" b="1" dirty="0" smtClean="0">
                <a:solidFill>
                  <a:srgbClr val="FF0000"/>
                </a:solidFill>
              </a:rPr>
              <a:t>, инструкций и руководств по специальным видам работ.</a:t>
            </a:r>
          </a:p>
          <a:p>
            <a:pPr marL="342900" indent="-342900"/>
            <a:endParaRPr lang="ru-RU" sz="16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744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РАЗРАБОТКА ГРУНТА ЗЕМЛЕРОЙНЫМИ МАШИНАМИ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землеройным машинам относятся экскаваторы различных типов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одноковшовые (прямая и обратная лопата, драглайн, грейфер), многоковшовые (цепные, роторные) и фрезерные.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зависимости от ходового устройства различают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гусеничные, пневмоколесные, автомобильные и шагающие экскаваторы, а также оборудованные гидравлической, пневматической и электрической   системами   управления.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Разработка грунта одноковшовыми экскаваторами. </a:t>
            </a:r>
          </a:p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промышленном и гражданском строительстве применяют экскаваторы с ковшом вместимостью от 0,15 до 2,00 реже до 4 м</a:t>
            </a:r>
            <a:r>
              <a:rPr lang="ru-RU" sz="1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Они имеют комплект сменного оборудования, включающий прямую и обратную лопаты, драглайн и грейфер. Кроме того, стрела, входящая в комплект драглайна и грейфера, может быть оборудована грузовым крюком или клином-бабой.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Прямая лопата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рис.1,а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представляет собой открытый сверху ковш с режущим передним краем, жестко насаженный на рукоять, которая шарнирно соединена со стрелой машины и выдвигается вперед с помощью напорного механизма. Опорожняется ковш путем открывания с днища. Такая конструкция прямой лопаты обеспечивает ей наибольшую производительность. Для рыхления грунта режущий край ковша снабжен зубьями. Это относится ко всем видам сменного оборудования, но выпускаются ковши и без зубьев - со сплошной (обычно полукруглой) режущей кромкой. При разработке грунтов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групп экскаватор может быть оборудован ковшом увеличенного объема. Разрабатывают грунт, когда экскаватор стоит на дне разрабатываемого забоя. На небольшую глубину он может отрывать грунт и ниже горизонта стояния, для чего устраивают «пандус», позволяющий установить машину в забое выемки.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Обратная лопата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рис.1.6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—это открытый снизу ковш с режущим передним краем, жестко насаженный на рукоять, шарнирно соединенную (без напорного механизма) со стрелой. По мере протягивания назад ковш заполняется грунтом. Затем при вертикальном положении рукояти ковш переводят к месту выгрузки и разгружают путем подъема с одновременным опрокидыванием. Рабочая зона расположена ниже горизонта стояния машины.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Современные модели экскаваторов с обратной лопатой имеют гидропривод, позволяющий ковшу поворачиваться относительно рукояти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рис.1.в)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6027003"/>
            <a:ext cx="9144000" cy="830997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</a:rPr>
              <a:t>Рис.1. Схемы рабочих параметров одноковшового экскаватора: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а - прямой лопаты; б - обратной лопаты; </a:t>
            </a:r>
            <a:r>
              <a:rPr lang="ru-RU" sz="1600" b="1" i="1" dirty="0" smtClean="0">
                <a:solidFill>
                  <a:srgbClr val="002060"/>
                </a:solidFill>
              </a:rPr>
              <a:t>в - </a:t>
            </a:r>
            <a:r>
              <a:rPr lang="ru-RU" sz="1600" b="1" dirty="0" smtClean="0">
                <a:solidFill>
                  <a:srgbClr val="002060"/>
                </a:solidFill>
              </a:rPr>
              <a:t>обратной лопатой с поворотным ковшом; г  - драглайна, </a:t>
            </a:r>
          </a:p>
          <a:p>
            <a:pPr algn="just"/>
            <a:r>
              <a:rPr lang="ru-RU" sz="1600" b="1" i="1" dirty="0" smtClean="0">
                <a:solidFill>
                  <a:srgbClr val="002060"/>
                </a:solidFill>
              </a:rPr>
              <a:t>д - </a:t>
            </a:r>
            <a:r>
              <a:rPr lang="ru-RU" sz="1600" b="1" dirty="0" smtClean="0">
                <a:solidFill>
                  <a:srgbClr val="002060"/>
                </a:solidFill>
              </a:rPr>
              <a:t>грейфера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5" name="Picture 1" descr="C:\Documents and Settings\AGoltsev\Рабочий стол\Без имени-2копиро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2576" cy="6029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6072206"/>
            <a:ext cx="9072626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Рис.1. Схемы рабочих параметров одноковшовых гидравлических экскаваторов: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00364" cy="264318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2" descr="C:\Documents and Settings\AGoltsev\Рабочий стол\Без имени-1копирован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0"/>
            <a:ext cx="3059664" cy="264318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0"/>
            <a:ext cx="3071803" cy="26431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3248"/>
            <a:ext cx="3000364" cy="207170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 descr="D:\Гольцев-учеба\Лекции\Земляные работы\bobcat-s70_files\bobcat-s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3143248"/>
            <a:ext cx="3071834" cy="2094232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3143248"/>
            <a:ext cx="3071802" cy="208360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55799" y="5555334"/>
            <a:ext cx="2169320" cy="130159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554982"/>
            <a:ext cx="1930400" cy="130302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" name="Рисунок 9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10400" y="5570024"/>
            <a:ext cx="2113296" cy="129361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-6360" y="2668232"/>
            <a:ext cx="3006724" cy="475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Экскаватор-прямая лопата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00364" y="2643181"/>
            <a:ext cx="3073058" cy="4951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Экскаватор- обратная лопата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0363" y="5214950"/>
            <a:ext cx="3061769" cy="339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Малый фронтальный погрузчик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214950"/>
            <a:ext cx="3006724" cy="3321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Экскаватор-грейфер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62133" y="2643182"/>
            <a:ext cx="3081867" cy="475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Экскаватор: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обратная лопата - погрузчик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0942" y="5214950"/>
            <a:ext cx="3073058" cy="339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Экскаватор- драглайн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28794" y="5572140"/>
            <a:ext cx="1571636" cy="12858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Шагающие экскаваторы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43570" y="5572140"/>
            <a:ext cx="1357322" cy="12858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Карьерный экскаватор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3" y="404664"/>
            <a:ext cx="8928993" cy="64184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0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ГРУНТА ЭКСКАВАТОРОМ ПРЯМАЯ ЛОПАТА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30975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1" y="764704"/>
            <a:ext cx="9052214" cy="60758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85914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ГРУНТА ЭКСКАВАТОРАМИ ОБРАТНАЯ ЛОПАТА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876610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4815</Words>
  <Application>Microsoft Office PowerPoint</Application>
  <PresentationFormat>Экран (4:3)</PresentationFormat>
  <Paragraphs>271</Paragraphs>
  <Slides>32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AGoltsev</dc:creator>
  <cp:lastModifiedBy>RePack by Diakov</cp:lastModifiedBy>
  <cp:revision>147</cp:revision>
  <dcterms:created xsi:type="dcterms:W3CDTF">2011-08-03T11:40:11Z</dcterms:created>
  <dcterms:modified xsi:type="dcterms:W3CDTF">2024-09-29T08:14:25Z</dcterms:modified>
</cp:coreProperties>
</file>